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9753600" cx="130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702379-A3A8-4105-834E-5ADFFB2331F9}">
  <a:tblStyle styleId="{CD702379-A3A8-4105-834E-5ADFFB2331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4cf4fc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504cf4fc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3004b085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f3004b085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600e7f6e_3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0600e7f6e_3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600e7f6e_3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0600e7f6e_3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84f86a74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84f86a74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970b7175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970b7175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970b7175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970b7175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8ca36fe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d8ca36fe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3004b085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f3004b08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8ca36fea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d8ca36fea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3004b085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4f3004b085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f3004b085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4f3004b085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70b7175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5d970b717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3004b085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f3004b085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jpg"/><Relationship Id="rId6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373698" y="2605285"/>
            <a:ext cx="11633202" cy="250160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81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GP_02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7" y="52264"/>
            <a:ext cx="5541559" cy="78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-PERÚ-PRIMERO-LOGOTIPO.jpg"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6336" y="176881"/>
            <a:ext cx="2355312" cy="533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20" name="Google Shape;20;p2"/>
          <p:cNvPicPr preferRelativeResize="0"/>
          <p:nvPr/>
        </p:nvPicPr>
        <p:blipFill rotWithShape="1">
          <a:blip r:embed="rId5">
            <a:alphaModFix/>
          </a:blip>
          <a:srcRect b="0" l="46325" r="0" t="88693"/>
          <a:stretch/>
        </p:blipFill>
        <p:spPr>
          <a:xfrm>
            <a:off x="7338029" y="8863771"/>
            <a:ext cx="5672868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anios-solo-01.jpg" id="22" name="Google Shape;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8621" y="-3450"/>
            <a:ext cx="1343592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32" name="Google Shape;32;p4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 showMasterSp="0">
  <p:cSld name="Title - Top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389712" y="-79494"/>
            <a:ext cx="10225376" cy="1259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24333" y="1188164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7470" y="-8050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43" name="Google Shape;43;p6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31500" y="8855621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346056" y="9123204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45" name="Google Shape;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showMasterSp="0">
  <p:cSld name="Title, Bullets &amp; Phot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>
            <p:ph idx="2" type="pic"/>
          </p:nvPr>
        </p:nvSpPr>
        <p:spPr>
          <a:xfrm>
            <a:off x="7775659" y="2765426"/>
            <a:ext cx="3962401" cy="46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1515439" y="-57213"/>
            <a:ext cx="9956384" cy="1216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00039" y="2521597"/>
            <a:ext cx="6244189" cy="5126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16052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Calibri"/>
              <a:buChar char="•"/>
              <a:defRPr sz="3600"/>
            </a:lvl1pPr>
            <a:lvl2pPr indent="-405637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788"/>
              <a:buFont typeface="Calibri"/>
              <a:buChar char="•"/>
              <a:defRPr sz="3400"/>
            </a:lvl2pPr>
            <a:lvl3pPr indent="-322325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4pPr>
            <a:lvl5pPr indent="-38481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60"/>
              <a:buFont typeface="Calibri"/>
              <a:buChar char="•"/>
              <a:defRPr sz="30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324333" y="1179909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64483" y="-7187"/>
            <a:ext cx="1343592" cy="1116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52" name="Google Shape;52;p7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31500" y="8855908"/>
            <a:ext cx="5672867" cy="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268949" y="9123491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54" name="Google Shape;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 showMasterSp="0">
  <p:cSld name="Defaul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8046" y="-6900"/>
            <a:ext cx="1343592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57" name="Google Shape;57;p8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315819" y="9159968"/>
            <a:ext cx="373162" cy="444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59" name="Google Shape;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>
  <p:cSld name="Photo - Horizont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>
            <p:ph idx="2" type="pic"/>
          </p:nvPr>
        </p:nvSpPr>
        <p:spPr>
          <a:xfrm>
            <a:off x="2638848" y="1224120"/>
            <a:ext cx="7791452" cy="4395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578099" y="5538420"/>
            <a:ext cx="7848602" cy="962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alibri"/>
              <a:buNone/>
              <a:defRPr sz="5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2578099" y="6441651"/>
            <a:ext cx="7848602" cy="124679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08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65" name="Google Shape;65;p9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>
  <p:cSld name="Title - Cen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1892299" y="2627274"/>
            <a:ext cx="9220202" cy="2428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alibri"/>
              <a:buNone/>
              <a:defRPr sz="5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892299" y="5295900"/>
            <a:ext cx="9220202" cy="169558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08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72" name="Google Shape;72;p10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74" name="Google Shape;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2.jpg"/><Relationship Id="rId3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26466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6052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5638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481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5638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6466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26466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26466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26465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401439" y="1192866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77470" y="-5750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10" name="Google Shape;10;p1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anios-solo-01.jpg"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agupubs.onlinelibrary.wiley.com/action/doSearch?ContribAuthorStored=Hysell%2C+D+L" TargetMode="External"/><Relationship Id="rId5" Type="http://schemas.openxmlformats.org/officeDocument/2006/relationships/hyperlink" Target="https://agupubs.onlinelibrary.wiley.com/action/doSearch?ContribAuthorStored=Milla%2C+M+A" TargetMode="External"/><Relationship Id="rId6" Type="http://schemas.openxmlformats.org/officeDocument/2006/relationships/hyperlink" Target="https://agupubs.onlinelibrary.wiley.com/action/doSearch?ContribAuthorStored=Vierinen%2C+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MITHaystack/digital_r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4294967295" type="ctrTitle"/>
          </p:nvPr>
        </p:nvSpPr>
        <p:spPr>
          <a:xfrm>
            <a:off x="1548925" y="2563862"/>
            <a:ext cx="11282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</a:rPr>
              <a:t>USRP implementation of multi static meteor radar transmit and receive applications</a:t>
            </a:r>
            <a:endParaRPr b="1" sz="4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b="1" sz="72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76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3600"/>
          </a:p>
        </p:txBody>
      </p:sp>
      <p:sp>
        <p:nvSpPr>
          <p:cNvPr id="80" name="Google Shape;80;p11"/>
          <p:cNvSpPr txBox="1"/>
          <p:nvPr>
            <p:ph idx="4294967295" type="subTitle"/>
          </p:nvPr>
        </p:nvSpPr>
        <p:spPr>
          <a:xfrm>
            <a:off x="2313475" y="6592902"/>
            <a:ext cx="975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lang="en-US" sz="3400"/>
              <a:t>July 22  2019</a:t>
            </a:r>
            <a:endParaRPr sz="3400"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213586" y="9040852"/>
            <a:ext cx="577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165696" y="0"/>
            <a:ext cx="8856900" cy="156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hermely\Downloads\observatorio_jicamarca-01.jpg"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8696324" cy="6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2418600" y="5783000"/>
            <a:ext cx="9753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Alexander Valdez Porto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carrero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2402575" y="1425175"/>
            <a:ext cx="9575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 Haystack Observatory -Program Research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24351" y="179375"/>
            <a:ext cx="5727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GNURADIO-COMPANION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4565" r="1880" t="8475"/>
          <a:stretch/>
        </p:blipFill>
        <p:spPr>
          <a:xfrm>
            <a:off x="665000" y="1374375"/>
            <a:ext cx="11881649" cy="65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24350" y="179375"/>
            <a:ext cx="82884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EXPERIMENT-METEOR CAMPAIGN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1"/>
          <p:cNvSpPr txBox="1"/>
          <p:nvPr/>
        </p:nvSpPr>
        <p:spPr>
          <a:xfrm>
            <a:off x="443350" y="1573875"/>
            <a:ext cx="121254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Rx:  Thor.py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Tx:  Gnuradio companion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Processing: prc_analy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34538" l="4688" r="18694" t="8439"/>
          <a:stretch/>
        </p:blipFill>
        <p:spPr>
          <a:xfrm>
            <a:off x="1723225" y="3086175"/>
            <a:ext cx="9963724" cy="43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1"/>
          <p:cNvSpPr txBox="1"/>
          <p:nvPr/>
        </p:nvSpPr>
        <p:spPr>
          <a:xfrm>
            <a:off x="4806600" y="7758550"/>
            <a:ext cx="3391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Tx_Program-GNURADIO- COMPANION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24351" y="179375"/>
            <a:ext cx="6477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PARAMETER OF EXPERIMENT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06" name="Google Shape;206;p22"/>
          <p:cNvGraphicFramePr/>
          <p:nvPr/>
        </p:nvGraphicFramePr>
        <p:xfrm>
          <a:off x="841650" y="131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{CD702379-A3A8-4105-834E-5ADFFB2331F9}</a:tableStyleId>
              </a:tblPr>
              <a:tblGrid>
                <a:gridCol w="2734675"/>
                <a:gridCol w="836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Parameter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SIMO -CW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Frequency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25.280 MHz (11.859 meters /  38.9074803 feet)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Transmitter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250 kHz (out of 500 kHz licensed band), target ERP is 1W with antenna. 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Transmitter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Pulse Type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Coded CW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length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10000 (Oversample by a factor of 5)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Type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Pseudorandom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Digital RF target recording bandwidth is 250 kHz. For N310, sample at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25.0 MHz with 1.25 MHz of bandwidth, use thor to offset tune 25.280 MHz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and produce 250 kHz output as sc16 integer data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Receiver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a. Haystack Array Pad site with LWA-R antenna, MIT LWA-R LNA, and N310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radio (dual 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b. Haystack Office Lab site with LWA-R antenna and N310 radio (dual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c. Lind LWA-R site (N200 radio, 30 MHz LPF, dual 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24346" y="179375"/>
            <a:ext cx="4733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PROCESSING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55626" l="35323" r="31088" t="30224"/>
          <a:stretch/>
        </p:blipFill>
        <p:spPr>
          <a:xfrm>
            <a:off x="2130400" y="1281896"/>
            <a:ext cx="7734048" cy="18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85975"/>
            <a:ext cx="7212900" cy="54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6025" y="3285975"/>
            <a:ext cx="6553200" cy="51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481138" y="-22649"/>
            <a:ext cx="10042500" cy="1228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/>
              <a:t>CONCLUSIONS AND RECOMMENDATION</a:t>
            </a:r>
            <a:endParaRPr b="1"/>
          </a:p>
        </p:txBody>
      </p:sp>
      <p:sp>
        <p:nvSpPr>
          <p:cNvPr id="223" name="Google Shape;223;p24"/>
          <p:cNvSpPr txBox="1"/>
          <p:nvPr/>
        </p:nvSpPr>
        <p:spPr>
          <a:xfrm>
            <a:off x="1126850" y="1629300"/>
            <a:ext cx="10751100" cy="6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uccessfully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run a Meteor Campaign with all instrument available.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SDR and GNURADIO  in general are a powerfull tool to rapid prototyping and implementation.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Test in laboratory with the 25.280 Mhz and repeat the experiment with more Power.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Lear more about code continuous wave meteor radar.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Design a program to acelerate and setup the configuration in USRP N310.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Design a Web Application for Monitoring SDR in general.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481138" y="-22649"/>
            <a:ext cx="10042500" cy="1228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/>
              <a:t>Happyness</a:t>
            </a:r>
            <a:endParaRPr b="1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50" y="1835363"/>
            <a:ext cx="4256150" cy="31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100" y="1771650"/>
            <a:ext cx="4341076" cy="32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4775" y="5657275"/>
            <a:ext cx="4895250" cy="29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731526" y="88675"/>
            <a:ext cx="10792200" cy="11169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WONDERFUL INFRASTRUCTURE</a:t>
            </a:r>
            <a:endParaRPr b="1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413" y="1573875"/>
            <a:ext cx="3786224" cy="26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3575" y="5075200"/>
            <a:ext cx="3955901" cy="2966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16990"/>
            <a:ext cx="4111075" cy="30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75" y="1418700"/>
            <a:ext cx="3955901" cy="26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7">
            <a:alphaModFix/>
          </a:blip>
          <a:srcRect b="34128" l="0" r="0" t="38043"/>
          <a:stretch/>
        </p:blipFill>
        <p:spPr>
          <a:xfrm>
            <a:off x="4106375" y="3081250"/>
            <a:ext cx="4792050" cy="28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246" name="Google Shape;2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8" cy="111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7"/>
          <p:cNvGrpSpPr/>
          <p:nvPr/>
        </p:nvGrpSpPr>
        <p:grpSpPr>
          <a:xfrm>
            <a:off x="4918224" y="4042563"/>
            <a:ext cx="7978146" cy="3330364"/>
            <a:chOff x="-628480" y="-207838"/>
            <a:chExt cx="7978145" cy="3330362"/>
          </a:xfrm>
        </p:grpSpPr>
        <p:sp>
          <p:nvSpPr>
            <p:cNvPr id="248" name="Google Shape;248;p27"/>
            <p:cNvSpPr txBox="1"/>
            <p:nvPr/>
          </p:nvSpPr>
          <p:spPr>
            <a:xfrm>
              <a:off x="-628480" y="-207838"/>
              <a:ext cx="7978145" cy="1615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/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-412952" y="2483824"/>
              <a:ext cx="46419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0096FF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6367834" y="9121868"/>
            <a:ext cx="269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1551700" y="1396550"/>
            <a:ext cx="104631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24362" y="179379"/>
            <a:ext cx="3456878" cy="976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OUTLINE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505475" y="2427073"/>
            <a:ext cx="12333600" cy="6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Implementation of Multistatic Radar for Meteor Detection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Documentation.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Starting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Hardware and Software available.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Acquisition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Transmission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Analyze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t/>
            </a: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11182920" y="124272"/>
            <a:ext cx="1656184" cy="151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93" name="Google Shape;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8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2"/>
          <p:cNvCxnSpPr/>
          <p:nvPr/>
        </p:nvCxnSpPr>
        <p:spPr>
          <a:xfrm>
            <a:off x="0" y="1097926"/>
            <a:ext cx="13004800" cy="12526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24325" y="179375"/>
            <a:ext cx="126243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Implementation of Multistatic RadarMeteor Detection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750" y="1244124"/>
            <a:ext cx="9546474" cy="3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5" y="5176874"/>
            <a:ext cx="9825579" cy="42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244950" y="1603325"/>
            <a:ext cx="2783700" cy="2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MIMO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MISO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SIMO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SISO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24346" y="179375"/>
            <a:ext cx="4628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Starting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4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601225" y="1291575"/>
            <a:ext cx="11245500" cy="7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Coded continuous wave meteor radar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Juha Vierinen 1 , Jorge L. Chau 2 , Nico Pfeffer 2 , Matthias Clahsen 2 , and Gunter Stober 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 MIT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Haystack Observatory, Route 40 Westford, 01469 MA, USA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 IAP,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Kühlungsborn, Germany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Novel specular meteor radar systems using coherent MIMO techniques to study the mesosphere and lower thermosphere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Jorge Luis Chau 1 , Juan Miguel Urco 1 , Juha Pekka Vierinen 2 , Ryan Andrew Volz 3 , Matthias Clahsen 1 , Nico Pfeffer 1 , and Jörg Trautner 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 Leibniz Institute of Atmospheric Physics at the University of Rostock,Germany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 UiT Arctic University of Norway, Norway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 MIT Haystack Observatory, USA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Radio Array of Portable Interferometric Detectors(RAPID) : Design and Applications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Frank D. Lind, Colin J. Lonsdale, Ryan Volz, Anthea Coster, Chris Eckert, Russ McWhirter, Jim Marchese,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Robert Schaefer, William Rideout, Reggie Wilcox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Haystack Observatory- Massachusetts Institute of Technology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Digital RF 2.0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Juha Vierinen, William Rideout, Frank Lind, Robert Schaefer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 multistatic HF beacon network for ionospheric specification in the Peruvian sector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D. L. Hysell </a:t>
            </a:r>
            <a:r>
              <a:rPr lang="en-US" sz="2000"/>
              <a:t> </a:t>
            </a: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M. A. Milla </a:t>
            </a: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J. Vierinen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24346" y="179375"/>
            <a:ext cx="46281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Starting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157950" y="1536525"/>
            <a:ext cx="10529100" cy="5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Hardware available: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USR N310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URSP N200 + BASIC RX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USRP N200 + UBXN40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Software  available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Gnuradio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Uhd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Digital_rf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https://github.com/MITHaystack/digital_rf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Programs: thor.py , tx.py , prc_analyce.py, drf_plot.py and create_waveform.py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6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THOR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16"/>
          <p:cNvGraphicFramePr/>
          <p:nvPr/>
        </p:nvGraphicFramePr>
        <p:xfrm>
          <a:off x="952450" y="45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{CD702379-A3A8-4105-834E-5ADFFB2331F9}</a:tableStyleId>
              </a:tblPr>
              <a:tblGrid>
                <a:gridCol w="3699925"/>
                <a:gridCol w="3699925"/>
                <a:gridCol w="36999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ARGUMENTOS DE ENTRADA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ESCRITURA EN METADATA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sequence_num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subdev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num_subchannels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sample_rate_numerator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samples_rate_denominator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OFFSET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init_utc_timestamp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computer_time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Bandwidth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-r</a:t>
                      </a:r>
                      <a:r>
                        <a:rPr b="1" lang="en-US"/>
                        <a:t>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DIR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" name="Google Shape;132;p16"/>
          <p:cNvSpPr txBox="1"/>
          <p:nvPr/>
        </p:nvSpPr>
        <p:spPr>
          <a:xfrm>
            <a:off x="3649425" y="2004513"/>
            <a:ext cx="48453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Sistema Operativo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LSB Version:	core-9.20170808ubuntu1-noarch:security-9.20170808ubuntu1-noarch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Distributor ID:    Ubuntu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Description:    Ubuntu 16.04 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Release:    16.04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Codename:    xenial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028825" y="2163100"/>
            <a:ext cx="2125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gnuradio-config-info 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3.7.13.4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028825" y="2922325"/>
            <a:ext cx="24525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uhd_config_info  --v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</a:t>
            </a:r>
            <a:r>
              <a:rPr lang="en-US">
                <a:solidFill>
                  <a:schemeClr val="dk1"/>
                </a:solidFill>
              </a:rPr>
              <a:t> 3.14.0.HEAD-0-g6875d061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205375" y="3843625"/>
            <a:ext cx="1063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-m 192.168.10.2 -d "A:0" -c ch1 -y "TX/RX" -f 20e6 -F 10e3 -g 20 -b 0 -r 1e6 /data/test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9062875" y="2070700"/>
            <a:ext cx="3229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Ubicacion: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/home/alex/HaystackOP/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ACQUISITION</a:t>
            </a:r>
            <a:endParaRPr b="1" sz="40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TRANSMISION</a:t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7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7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" name="Google Shape;147;p17"/>
          <p:cNvGraphicFramePr/>
          <p:nvPr/>
        </p:nvGraphicFramePr>
        <p:xfrm>
          <a:off x="952450" y="45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{CD702379-A3A8-4105-834E-5ADFFB2331F9}</a:tableStyleId>
              </a:tblPr>
              <a:tblGrid>
                <a:gridCol w="3699925"/>
                <a:gridCol w="36999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ARGUMENTOS DE ENTRADA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subdev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--sync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external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duration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-File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17"/>
          <p:cNvSpPr txBox="1"/>
          <p:nvPr/>
        </p:nvSpPr>
        <p:spPr>
          <a:xfrm>
            <a:off x="3649425" y="2004513"/>
            <a:ext cx="48453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Sistema Operativo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LSB Version:	core-9.20170808ubuntu1-noarch:security-9.20170808ubuntu1-noarch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Distributor ID:	Ubuntu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Description:	Ubuntu 18.04.1 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Release:	18.04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Codename:	bionic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028825" y="2163100"/>
            <a:ext cx="2125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gnuradio-config-info 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3.7.11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028825" y="2922325"/>
            <a:ext cx="24525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uhd_config_info  --v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 3.14.0.0-269-g11bbc3c0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542100" y="3826300"/>
            <a:ext cx="12462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python tx.py -m 172.16.5.189  -r 1e6 -f 25.0e6 -d "A:0" -y "TX/RX" -G 1 -g 33 -b 40e6 -l 1  --starttime 2019-07-10T13:05:00Z --duration 240 --sync_source "external"  /home/alex//sounder/waveforms/code-l10000-b10-000000.bin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9062875" y="2070700"/>
            <a:ext cx="3229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Ubicacion: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/home/soporte/GNURADIO_TX/uhd/host/examples/python/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ANALYZE</a:t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prc_analyze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58425" y="2527075"/>
            <a:ext cx="12280800" cy="5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create_pseudo_random_code(clen=10000, seed=0)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periodic_convolution_matrix(envelope, rmin=0, rmax=100)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create_estimation_matrix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Nranges  Number of code(code, rmin=0, rmax=1000, cache=True):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res= (1000,10000)* 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Z= Data of our hdf5 file. (10000)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 get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res(100,1000), and finally ---&gt; After fft----&gt;  SPEC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			100 profiles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		      10000 Nranges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24348" y="179375"/>
            <a:ext cx="39753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PROCESAMIENTO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9"/>
          <p:cNvSpPr txBox="1"/>
          <p:nvPr/>
        </p:nvSpPr>
        <p:spPr>
          <a:xfrm>
            <a:off x="808025" y="1239650"/>
            <a:ext cx="63519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PRC_ANALYZE.py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0" y="2370425"/>
            <a:ext cx="3581250" cy="241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225" y="2370426"/>
            <a:ext cx="3581250" cy="241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3450" y="2416939"/>
            <a:ext cx="3443500" cy="23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00" y="5386650"/>
            <a:ext cx="4134974" cy="27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00" y="5519637"/>
            <a:ext cx="3741125" cy="25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5750" y="5549100"/>
            <a:ext cx="3100634" cy="2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